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20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7E8E-46FD-4489-BA35-C2298A6D5824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F1A29-8BE8-4361-AA39-5BD9DDBF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7E8E-46FD-4489-BA35-C2298A6D5824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F1A29-8BE8-4361-AA39-5BD9DDBF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7E8E-46FD-4489-BA35-C2298A6D5824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F1A29-8BE8-4361-AA39-5BD9DDBF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7E8E-46FD-4489-BA35-C2298A6D5824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F1A29-8BE8-4361-AA39-5BD9DDBF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7E8E-46FD-4489-BA35-C2298A6D5824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F1A29-8BE8-4361-AA39-5BD9DDBF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7E8E-46FD-4489-BA35-C2298A6D5824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F1A29-8BE8-4361-AA39-5BD9DDBF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7E8E-46FD-4489-BA35-C2298A6D5824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F1A29-8BE8-4361-AA39-5BD9DDBF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7E8E-46FD-4489-BA35-C2298A6D5824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F1A29-8BE8-4361-AA39-5BD9DDBF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7E8E-46FD-4489-BA35-C2298A6D5824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F1A29-8BE8-4361-AA39-5BD9DDBF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7E8E-46FD-4489-BA35-C2298A6D5824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F1A29-8BE8-4361-AA39-5BD9DDBF0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7E8E-46FD-4489-BA35-C2298A6D5824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6BF1A29-8BE8-4361-AA39-5BD9DDBF00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E197E8E-46FD-4489-BA35-C2298A6D5824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BF1A29-8BE8-4361-AA39-5BD9DDBF00F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1"/>
            <a:ext cx="7772400" cy="2362199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Unlocking the Potential of Rain Water Management for Livelihood Improvement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in the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Abay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river basin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962400"/>
            <a:ext cx="7854696" cy="2667000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pPr algn="l"/>
            <a:r>
              <a:rPr lang="en-US" sz="3500" b="1" dirty="0" smtClean="0"/>
              <a:t>Group-II</a:t>
            </a:r>
          </a:p>
          <a:p>
            <a:pPr algn="l"/>
            <a:endParaRPr lang="en-US" sz="3500" b="1" dirty="0" smtClean="0"/>
          </a:p>
          <a:p>
            <a:r>
              <a:rPr lang="en-US" sz="3500" b="1" dirty="0" smtClean="0"/>
              <a:t>July 24,2013</a:t>
            </a:r>
          </a:p>
          <a:p>
            <a:r>
              <a:rPr lang="en-US" sz="3500" b="1" dirty="0" err="1" smtClean="0"/>
              <a:t>Bahir</a:t>
            </a:r>
            <a:r>
              <a:rPr lang="en-US" sz="3500" b="1" dirty="0" smtClean="0"/>
              <a:t> Dar , Ethiopia</a:t>
            </a:r>
            <a:endParaRPr lang="en-US" sz="35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2500" dirty="0" smtClean="0">
                <a:solidFill>
                  <a:srgbClr val="0070C0"/>
                </a:solidFill>
              </a:rPr>
              <a:t>Thank You!</a:t>
            </a:r>
            <a:endParaRPr lang="en-US" sz="125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1. Objectives of the project</a:t>
            </a:r>
          </a:p>
          <a:p>
            <a:pPr>
              <a:lnSpc>
                <a:spcPct val="150000"/>
              </a:lnSpc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1.1.General Objective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improve rural livelihood and to promote sustainable development in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Abay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basin through rain water management.</a:t>
            </a:r>
          </a:p>
          <a:p>
            <a:pPr>
              <a:lnSpc>
                <a:spcPct val="150000"/>
              </a:lnSpc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1.2. Specific objectives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strengthen soil and water conservation through biophysical conservation measures.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increase water availability for agricultural productivity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enhance community participation and ownership in rain water management.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458200" cy="59436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en-US" sz="9600" b="1" dirty="0" smtClean="0">
                <a:latin typeface="Times New Roman" pitchFamily="18" charset="0"/>
                <a:cs typeface="Times New Roman" pitchFamily="18" charset="0"/>
              </a:rPr>
              <a:t>2. Project sites: </a:t>
            </a:r>
          </a:p>
          <a:p>
            <a:pPr lvl="2">
              <a:lnSpc>
                <a:spcPct val="170000"/>
              </a:lnSpc>
            </a:pP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Three regions </a:t>
            </a:r>
          </a:p>
          <a:p>
            <a:pPr lvl="2">
              <a:lnSpc>
                <a:spcPct val="170000"/>
              </a:lnSpc>
            </a:pP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Three districts: </a:t>
            </a:r>
            <a:r>
              <a:rPr lang="en-US" sz="9600" dirty="0" err="1" smtClean="0">
                <a:latin typeface="Times New Roman" pitchFamily="18" charset="0"/>
                <a:cs typeface="Times New Roman" pitchFamily="18" charset="0"/>
              </a:rPr>
              <a:t>Fogera</a:t>
            </a: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9600" dirty="0" err="1" smtClean="0">
                <a:latin typeface="Times New Roman" pitchFamily="18" charset="0"/>
                <a:cs typeface="Times New Roman" pitchFamily="18" charset="0"/>
              </a:rPr>
              <a:t>Jeldu</a:t>
            </a: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9600" dirty="0" err="1" smtClean="0">
                <a:latin typeface="Times New Roman" pitchFamily="18" charset="0"/>
                <a:cs typeface="Times New Roman" pitchFamily="18" charset="0"/>
              </a:rPr>
              <a:t>Bambas</a:t>
            </a:r>
            <a:endParaRPr lang="en-US" sz="96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70000"/>
              </a:lnSpc>
              <a:buNone/>
            </a:pPr>
            <a:r>
              <a:rPr lang="en-US" sz="9600" b="1" dirty="0" smtClean="0">
                <a:latin typeface="Times New Roman" pitchFamily="18" charset="0"/>
                <a:cs typeface="Times New Roman" pitchFamily="18" charset="0"/>
              </a:rPr>
              <a:t>3. Beneficiaries </a:t>
            </a:r>
          </a:p>
          <a:p>
            <a:pPr lvl="2">
              <a:lnSpc>
                <a:spcPct val="170000"/>
              </a:lnSpc>
            </a:pP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Farmers </a:t>
            </a:r>
          </a:p>
          <a:p>
            <a:pPr lvl="2">
              <a:lnSpc>
                <a:spcPct val="170000"/>
              </a:lnSpc>
            </a:pP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Unemployed youth</a:t>
            </a:r>
          </a:p>
          <a:p>
            <a:pPr lvl="2">
              <a:lnSpc>
                <a:spcPct val="170000"/>
              </a:lnSpc>
            </a:pP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Industries : Processors</a:t>
            </a:r>
          </a:p>
          <a:p>
            <a:pPr lvl="2">
              <a:lnSpc>
                <a:spcPct val="170000"/>
              </a:lnSpc>
            </a:pP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Consumers in urban areas</a:t>
            </a:r>
          </a:p>
          <a:p>
            <a:pPr lvl="2">
              <a:lnSpc>
                <a:spcPct val="170000"/>
              </a:lnSpc>
            </a:pP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Professionals</a:t>
            </a:r>
          </a:p>
          <a:p>
            <a:pPr lvl="2">
              <a:buNone/>
            </a:pPr>
            <a:endParaRPr lang="en-US" sz="96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None/>
            </a:pPr>
            <a:endParaRPr lang="en-US" sz="96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None/>
            </a:pP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324600"/>
          </a:xfrm>
        </p:spPr>
        <p:txBody>
          <a:bodyPr>
            <a:normAutofit/>
          </a:bodyPr>
          <a:lstStyle/>
          <a:p>
            <a:pPr lvl="2">
              <a:lnSpc>
                <a:spcPct val="160000"/>
              </a:lnSpc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4. Approach:</a:t>
            </a:r>
          </a:p>
          <a:p>
            <a:pPr lvl="2">
              <a:lnSpc>
                <a:spcPct val="16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Multi stakeholders involvement </a:t>
            </a:r>
          </a:p>
          <a:p>
            <a:pPr lvl="2">
              <a:lnSpc>
                <a:spcPct val="16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Value chain approach</a:t>
            </a:r>
          </a:p>
          <a:p>
            <a:pPr>
              <a:lnSpc>
                <a:spcPct val="160000"/>
              </a:lnSpc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5. Main Activities </a:t>
            </a:r>
          </a:p>
          <a:p>
            <a:pPr lvl="1">
              <a:lnSpc>
                <a:spcPct val="16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Baseline survey and prior consultation on RWM</a:t>
            </a:r>
          </a:p>
          <a:p>
            <a:pPr lvl="1">
              <a:lnSpc>
                <a:spcPct val="16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Establishment of innovation platform at any required level</a:t>
            </a:r>
          </a:p>
          <a:p>
            <a:pPr lvl="1">
              <a:lnSpc>
                <a:spcPct val="16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Capacity building </a:t>
            </a:r>
          </a:p>
          <a:p>
            <a:pPr lvl="1">
              <a:lnSpc>
                <a:spcPct val="16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Knowledge generation and knowledge management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lnSpcReduction="10000"/>
          </a:bodyPr>
          <a:lstStyle/>
          <a:p>
            <a:pPr lvl="1">
              <a:lnSpc>
                <a:spcPct val="16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Establishing knowledge management and information resource centers at districts’ level</a:t>
            </a:r>
          </a:p>
          <a:p>
            <a:pPr lvl="1">
              <a:lnSpc>
                <a:spcPct val="16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Introduction and demonstration of improved agricultural technologies and practices.</a:t>
            </a:r>
          </a:p>
          <a:p>
            <a:pPr lvl="1">
              <a:lnSpc>
                <a:spcPct val="16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Mainstreaming gender, environment, and disaster risk management.</a:t>
            </a:r>
          </a:p>
          <a:p>
            <a:pPr lvl="1">
              <a:lnSpc>
                <a:spcPct val="160000"/>
              </a:lnSpc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6. The Outcomes</a:t>
            </a:r>
          </a:p>
          <a:p>
            <a:pPr lvl="2">
              <a:lnSpc>
                <a:spcPct val="16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Increase in soil fertility </a:t>
            </a:r>
          </a:p>
          <a:p>
            <a:pPr lvl="2">
              <a:lnSpc>
                <a:spcPct val="16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Increase Agricultural productivity</a:t>
            </a:r>
          </a:p>
          <a:p>
            <a:pPr lvl="1">
              <a:lnSpc>
                <a:spcPct val="160000"/>
              </a:lnSpc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60000"/>
              </a:lnSpc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943600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Enhance community participation and ownership.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Improve rain water management efficiency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Increase collaboration and integration among varies actors.</a:t>
            </a:r>
          </a:p>
          <a:p>
            <a:pPr>
              <a:lnSpc>
                <a:spcPct val="150000"/>
              </a:lnSpc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7. Monitoring and evaluations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Baseline survey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Periodic reports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Scheduled monitoring 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Field visits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Mid-term  and terminal evaluation</a:t>
            </a:r>
          </a:p>
          <a:p>
            <a:pPr>
              <a:lnSpc>
                <a:spcPct val="150000"/>
              </a:lnSpc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8. Communication 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Community meetings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Innovation platform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Dissemination workshop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Resource center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Experience sharing through</a:t>
            </a:r>
          </a:p>
          <a:p>
            <a:pPr lvl="3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Video</a:t>
            </a:r>
          </a:p>
          <a:p>
            <a:pPr lvl="3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Short notes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9. Stakeholder Coordination: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Through innovation platform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10. Budget Summary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6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5410200"/>
                <a:gridCol w="19050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latin typeface="Times New Roman"/>
                          <a:ea typeface="Calibri"/>
                          <a:cs typeface="Times New Roman"/>
                        </a:rPr>
                        <a:t>S.No</a:t>
                      </a: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Activities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Budget(in USD)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Baseline survey and prior consultation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50,000.00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Establishment of innovation platform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100,000.00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Capacity building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200,000.00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Knowledge generation and knowledge management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50,000.00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Establishment  knowledge management and information resource centers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200,000.00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Introduction and demonstration of improved agricultural technologies and practices.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350,000.00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Total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950,000.00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Contingency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50,000.00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Grand Total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1000,000.00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112</TotalTime>
  <Words>316</Words>
  <Application>Microsoft Office PowerPoint</Application>
  <PresentationFormat>On-screen Show (4:3)</PresentationFormat>
  <Paragraphs>88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Unlocking the Potential of Rain Water Management for Livelihood Improvement in the Abay river basin.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10. Budget Summary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Unlocking the potential of rain water management for livelihood improvement in River Abay Basin</dc:title>
  <dc:creator>toshiba</dc:creator>
  <cp:lastModifiedBy>Mulatu, Meron (ILRI)</cp:lastModifiedBy>
  <cp:revision>12</cp:revision>
  <dcterms:created xsi:type="dcterms:W3CDTF">2013-07-23T18:54:09Z</dcterms:created>
  <dcterms:modified xsi:type="dcterms:W3CDTF">2013-07-26T07:39:16Z</dcterms:modified>
</cp:coreProperties>
</file>